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0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1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1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9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674B-26CC-476E-8D92-194525ED97B9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18994-03A1-4F65-8BBC-4BC14839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emf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38" Type="http://schemas.openxmlformats.org/officeDocument/2006/relationships/image" Target="../media/image137.png"/><Relationship Id="rId16" Type="http://schemas.openxmlformats.org/officeDocument/2006/relationships/image" Target="../media/image15.png"/><Relationship Id="rId107" Type="http://schemas.openxmlformats.org/officeDocument/2006/relationships/image" Target="../media/image106.emf"/><Relationship Id="rId11" Type="http://schemas.openxmlformats.org/officeDocument/2006/relationships/image" Target="../media/image10.jpe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emf"/><Relationship Id="rId74" Type="http://schemas.openxmlformats.org/officeDocument/2006/relationships/image" Target="../media/image73.emf"/><Relationship Id="rId79" Type="http://schemas.openxmlformats.org/officeDocument/2006/relationships/image" Target="../media/image78.jpeg"/><Relationship Id="rId102" Type="http://schemas.openxmlformats.org/officeDocument/2006/relationships/image" Target="../media/image101.png"/><Relationship Id="rId123" Type="http://schemas.openxmlformats.org/officeDocument/2006/relationships/image" Target="../media/image122.jpeg"/><Relationship Id="rId128" Type="http://schemas.openxmlformats.org/officeDocument/2006/relationships/image" Target="../media/image127.png"/><Relationship Id="rId5" Type="http://schemas.openxmlformats.org/officeDocument/2006/relationships/image" Target="../media/image4.jpeg"/><Relationship Id="rId90" Type="http://schemas.openxmlformats.org/officeDocument/2006/relationships/image" Target="../media/image89.png"/><Relationship Id="rId95" Type="http://schemas.openxmlformats.org/officeDocument/2006/relationships/image" Target="../media/image94.emf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emf"/><Relationship Id="rId139" Type="http://schemas.openxmlformats.org/officeDocument/2006/relationships/image" Target="../media/image13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emf"/><Relationship Id="rId98" Type="http://schemas.openxmlformats.org/officeDocument/2006/relationships/image" Target="../media/image97.emf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emf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emf"/><Relationship Id="rId108" Type="http://schemas.openxmlformats.org/officeDocument/2006/relationships/image" Target="../media/image107.emf"/><Relationship Id="rId116" Type="http://schemas.openxmlformats.org/officeDocument/2006/relationships/image" Target="../media/image115.emf"/><Relationship Id="rId124" Type="http://schemas.openxmlformats.org/officeDocument/2006/relationships/image" Target="../media/image123.png"/><Relationship Id="rId129" Type="http://schemas.openxmlformats.org/officeDocument/2006/relationships/image" Target="../media/image128.emf"/><Relationship Id="rId137" Type="http://schemas.openxmlformats.org/officeDocument/2006/relationships/image" Target="../media/image136.png"/><Relationship Id="rId20" Type="http://schemas.openxmlformats.org/officeDocument/2006/relationships/image" Target="../media/image19.jpe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emf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emf"/><Relationship Id="rId111" Type="http://schemas.openxmlformats.org/officeDocument/2006/relationships/image" Target="../media/image110.png"/><Relationship Id="rId132" Type="http://schemas.openxmlformats.org/officeDocument/2006/relationships/image" Target="../media/image131.emf"/><Relationship Id="rId140" Type="http://schemas.openxmlformats.org/officeDocument/2006/relationships/image" Target="../media/image1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2.jp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emf"/><Relationship Id="rId106" Type="http://schemas.openxmlformats.org/officeDocument/2006/relationships/image" Target="../media/image105.emf"/><Relationship Id="rId114" Type="http://schemas.openxmlformats.org/officeDocument/2006/relationships/image" Target="../media/image113.emf"/><Relationship Id="rId119" Type="http://schemas.openxmlformats.org/officeDocument/2006/relationships/image" Target="../media/image118.emf"/><Relationship Id="rId127" Type="http://schemas.openxmlformats.org/officeDocument/2006/relationships/image" Target="../media/image126.png"/><Relationship Id="rId10" Type="http://schemas.openxmlformats.org/officeDocument/2006/relationships/image" Target="../media/image9.jpe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gif"/><Relationship Id="rId81" Type="http://schemas.openxmlformats.org/officeDocument/2006/relationships/image" Target="../media/image80.jpe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jpeg"/><Relationship Id="rId130" Type="http://schemas.openxmlformats.org/officeDocument/2006/relationships/image" Target="../media/image129.emf"/><Relationship Id="rId135" Type="http://schemas.openxmlformats.org/officeDocument/2006/relationships/image" Target="../media/image13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jpe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emf"/><Relationship Id="rId104" Type="http://schemas.openxmlformats.org/officeDocument/2006/relationships/image" Target="../media/image103.emf"/><Relationship Id="rId120" Type="http://schemas.openxmlformats.org/officeDocument/2006/relationships/image" Target="../media/image119.emf"/><Relationship Id="rId125" Type="http://schemas.openxmlformats.org/officeDocument/2006/relationships/image" Target="../media/image124.png"/><Relationship Id="rId7" Type="http://schemas.openxmlformats.org/officeDocument/2006/relationships/image" Target="../media/image6.jpeg"/><Relationship Id="rId71" Type="http://schemas.openxmlformats.org/officeDocument/2006/relationships/image" Target="../media/image70.png"/><Relationship Id="rId92" Type="http://schemas.openxmlformats.org/officeDocument/2006/relationships/image" Target="../media/image91.emf"/><Relationship Id="rId2" Type="http://schemas.openxmlformats.org/officeDocument/2006/relationships/image" Target="../media/image1.emf"/><Relationship Id="rId29" Type="http://schemas.openxmlformats.org/officeDocument/2006/relationships/image" Target="../media/image28.jpeg"/><Relationship Id="rId24" Type="http://schemas.openxmlformats.org/officeDocument/2006/relationships/image" Target="../media/image23.jpe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emf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gif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emf"/><Relationship Id="rId126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2"/>
          <a:srcRect l="23202" t="30024" r="25160" b="30391"/>
          <a:stretch/>
        </p:blipFill>
        <p:spPr>
          <a:xfrm>
            <a:off x="10467985" y="2676215"/>
            <a:ext cx="851413" cy="495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5" y="0"/>
            <a:ext cx="322974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4" y="0"/>
            <a:ext cx="435230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58" y="0"/>
            <a:ext cx="309555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46" y="0"/>
            <a:ext cx="702648" cy="3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55" y="0"/>
            <a:ext cx="1022625" cy="32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0586" y="1792660"/>
            <a:ext cx="89108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CALL TO HONOURABLE MEMBERS OF THE EUROPEAN PARLIAMENT -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EUROPE’S CULTURAL AND CREATIVE SECTORS ASK FOR YOUR SUPPORT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UPHOLD THE MANDATE ON COPYRIGHT IN PLENARY VOTE TO SUPPORT CREATION IN EUROPE </a:t>
            </a:r>
            <a:endParaRPr lang="en-GB" sz="8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600" i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1200" i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represent 4.5% of EU GDP and 12 million European jobs. We are the heart and soul of Europe’s plurality and rich identities. On July 5 we ask for you to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back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mandate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adopted by JURI on 20 June which is the result of long and intense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negotiations</a:t>
            </a:r>
            <a:r>
              <a:rPr lang="en-US" sz="1200" b="1" i="1" dirty="0" smtClean="0"/>
              <a:t>. </a:t>
            </a:r>
            <a:r>
              <a:rPr lang="en-GB" sz="1200" i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 cynical campaign from tech companies flooding the inboxes of MEPs with scaremongering that the copyright directive would be the end of the internet. Please note that this is the 20</a:t>
            </a:r>
            <a:r>
              <a:rPr lang="en-GB" sz="1200" i="1" baseline="30000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200" i="1" dirty="0" smtClean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anniversary of their first claim that copyright provisions would break the internet. This has never happened.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11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GB" sz="24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NEED AN INTERNET THAT IS FAIR AND SUSTAINABLE FOR ALL</a:t>
            </a:r>
            <a:endParaRPr lang="en-GB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180" y="2092932"/>
            <a:ext cx="815116" cy="3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482" y="1046466"/>
            <a:ext cx="721425" cy="288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25" y="523233"/>
            <a:ext cx="697782" cy="3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055" y="2458928"/>
            <a:ext cx="901734" cy="321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72" y="6534000"/>
            <a:ext cx="466871" cy="2556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07" y="6466316"/>
            <a:ext cx="656302" cy="3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9" y="6466316"/>
            <a:ext cx="324000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11596" r="9577" b="12174"/>
          <a:stretch/>
        </p:blipFill>
        <p:spPr>
          <a:xfrm>
            <a:off x="1248455" y="5533539"/>
            <a:ext cx="389166" cy="46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252" y="993030"/>
            <a:ext cx="324000" cy="3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9" y="6466316"/>
            <a:ext cx="1001175" cy="3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36" y="5743222"/>
            <a:ext cx="512825" cy="32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6" y="6100923"/>
            <a:ext cx="356044" cy="3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6" y="6466316"/>
            <a:ext cx="1278581" cy="32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02" y="4055485"/>
            <a:ext cx="882178" cy="32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907" y="3591194"/>
            <a:ext cx="270000" cy="32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68" y="5920768"/>
            <a:ext cx="718139" cy="32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907" y="3985427"/>
            <a:ext cx="324000" cy="32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70" y="0"/>
            <a:ext cx="465727" cy="324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9" y="4806831"/>
            <a:ext cx="657703" cy="324000"/>
          </a:xfrm>
          <a:prstGeom prst="rect">
            <a:avLst/>
          </a:prstGeom>
        </p:spPr>
      </p:pic>
      <p:pic>
        <p:nvPicPr>
          <p:cNvPr id="1026" name="Picture 2" descr="https://www.yourope.org/cms/wp-content/uploads/2017/03/Yourope-a_member_of_positiv-schwarz_CMYK-300x194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37" y="432810"/>
            <a:ext cx="50103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32" y="432810"/>
            <a:ext cx="768899" cy="3240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81" y="6138528"/>
            <a:ext cx="558217" cy="3240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11" y="5919248"/>
            <a:ext cx="520351" cy="324000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42" y="5563850"/>
            <a:ext cx="758037" cy="324000"/>
          </a:xfrm>
          <a:prstGeom prst="rect">
            <a:avLst/>
          </a:prstGeom>
        </p:spPr>
      </p:pic>
      <p:pic>
        <p:nvPicPr>
          <p:cNvPr id="130" name="Picture 3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48" y="5237342"/>
            <a:ext cx="965271" cy="87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8" descr="IMPF logo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31" y="5452757"/>
            <a:ext cx="7832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11799A0-0E5E-495E-8641-41182CF0FE7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73" y="5976528"/>
            <a:ext cx="1260124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098C9E46-05FE-4897-BCA5-E94674A2AA9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23" y="6043781"/>
            <a:ext cx="1028998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790152" y="4371608"/>
            <a:ext cx="403755" cy="32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69726" y="432810"/>
            <a:ext cx="1943997" cy="32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76634" y="5923769"/>
            <a:ext cx="436698" cy="4747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527274" y="432810"/>
            <a:ext cx="1039246" cy="32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994534" y="4767889"/>
            <a:ext cx="1229273" cy="32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768988" y="6261513"/>
            <a:ext cx="837412" cy="2071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84956" y="392790"/>
            <a:ext cx="791349" cy="324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31783" y="0"/>
            <a:ext cx="324000" cy="324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804627" y="5833139"/>
            <a:ext cx="601006" cy="32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312456" y="6081248"/>
            <a:ext cx="479270" cy="324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84956" y="-33961"/>
            <a:ext cx="512826" cy="3853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794129" y="6029301"/>
            <a:ext cx="539634" cy="324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361149" y="33742"/>
            <a:ext cx="665797" cy="324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1776348" y="0"/>
            <a:ext cx="417559" cy="32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748819" y="432810"/>
            <a:ext cx="648249" cy="324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883029" y="6466316"/>
            <a:ext cx="743830" cy="324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700274" y="432810"/>
            <a:ext cx="647452" cy="324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3"/>
          <a:srcRect t="6661" b="9897"/>
          <a:stretch/>
        </p:blipFill>
        <p:spPr>
          <a:xfrm>
            <a:off x="584956" y="4186362"/>
            <a:ext cx="1010396" cy="414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950677" y="5521555"/>
            <a:ext cx="857197" cy="3874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217856" y="864286"/>
            <a:ext cx="1464557" cy="2662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6"/>
          <a:srcRect t="14875" b="20587"/>
          <a:stretch/>
        </p:blipFill>
        <p:spPr>
          <a:xfrm>
            <a:off x="11554959" y="2792542"/>
            <a:ext cx="638948" cy="324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84956" y="1944914"/>
            <a:ext cx="321941" cy="324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006927" y="6466316"/>
            <a:ext cx="795080" cy="3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00246" y="638046"/>
            <a:ext cx="664987" cy="3622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107437" y="864438"/>
            <a:ext cx="519579" cy="324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729121" y="5660754"/>
            <a:ext cx="1238822" cy="324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0859491" y="6063710"/>
            <a:ext cx="570127" cy="376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84956" y="5735533"/>
            <a:ext cx="390705" cy="324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250273" y="5126753"/>
            <a:ext cx="387787" cy="63242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707780" y="864438"/>
            <a:ext cx="1253117" cy="324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9653056" y="5505535"/>
            <a:ext cx="972000" cy="324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348532" y="864438"/>
            <a:ext cx="624176" cy="324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1665024" y="3139400"/>
            <a:ext cx="528883" cy="324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513574" y="864438"/>
            <a:ext cx="533647" cy="324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1080148" y="301595"/>
            <a:ext cx="329743" cy="52145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9206045" y="864438"/>
            <a:ext cx="586059" cy="3240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553674" y="5671139"/>
            <a:ext cx="586059" cy="3240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520388" y="5494688"/>
            <a:ext cx="490764" cy="324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919198" y="3553697"/>
            <a:ext cx="328521" cy="4680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939268" y="432810"/>
            <a:ext cx="506345" cy="3240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84956" y="758180"/>
            <a:ext cx="522634" cy="324000"/>
          </a:xfrm>
          <a:prstGeom prst="rect">
            <a:avLst/>
          </a:prstGeom>
        </p:spPr>
      </p:pic>
      <p:pic>
        <p:nvPicPr>
          <p:cNvPr id="83" name="Picture 2" descr="image001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1" y="4767890"/>
            <a:ext cx="1283962" cy="2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32" y="4767889"/>
            <a:ext cx="1708872" cy="22817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0029" r="2500" b="7814"/>
          <a:stretch/>
        </p:blipFill>
        <p:spPr>
          <a:xfrm>
            <a:off x="8765770" y="6570215"/>
            <a:ext cx="1368408" cy="22671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0063196" y="4767889"/>
            <a:ext cx="1093376" cy="26755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4" b="42222"/>
          <a:stretch/>
        </p:blipFill>
        <p:spPr>
          <a:xfrm>
            <a:off x="7345026" y="4767890"/>
            <a:ext cx="1149404" cy="24520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0580571" y="5733173"/>
            <a:ext cx="576000" cy="3240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0589455" y="3177654"/>
            <a:ext cx="789918" cy="3240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0473715" y="2337783"/>
            <a:ext cx="631385" cy="3240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442463" y="1034482"/>
            <a:ext cx="1096917" cy="32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84956" y="4641752"/>
            <a:ext cx="1019366" cy="324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299399" y="6484268"/>
            <a:ext cx="1877264" cy="2346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84956" y="3434992"/>
            <a:ext cx="727511" cy="70998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84956" y="5372532"/>
            <a:ext cx="1160321" cy="3216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634157" y="-22405"/>
            <a:ext cx="461805" cy="324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584956" y="5007142"/>
            <a:ext cx="1355936" cy="324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0725031" y="1767268"/>
            <a:ext cx="342557" cy="48012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1492311" y="4767889"/>
            <a:ext cx="701596" cy="3240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462522" y="5407631"/>
            <a:ext cx="652463" cy="65246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2485923" y="-82360"/>
            <a:ext cx="485265" cy="49738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5425356" y="6054991"/>
            <a:ext cx="855812" cy="324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315545" y="1020487"/>
            <a:ext cx="851739" cy="23958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8444533" y="5930534"/>
            <a:ext cx="404129" cy="324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4150200" y="5141899"/>
            <a:ext cx="718875" cy="3240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202265" y="5141899"/>
            <a:ext cx="1119470" cy="29782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407589" y="5141899"/>
            <a:ext cx="656757" cy="3240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907209" y="5140309"/>
            <a:ext cx="1028843" cy="324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7723914" y="5140309"/>
            <a:ext cx="422728" cy="324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0021906" y="5140309"/>
            <a:ext cx="524697" cy="3240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232496" y="5140309"/>
            <a:ext cx="588859" cy="3240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4954929" y="5141899"/>
            <a:ext cx="998359" cy="27924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6197111" y="6031309"/>
            <a:ext cx="708828" cy="3240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0632457" y="5140309"/>
            <a:ext cx="713893" cy="3240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584956" y="2685745"/>
            <a:ext cx="707857" cy="707857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924240" y="10268"/>
            <a:ext cx="344250" cy="3240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713962" y="6416105"/>
            <a:ext cx="358909" cy="42442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4804273" y="868407"/>
            <a:ext cx="645527" cy="324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5243637" y="4767889"/>
            <a:ext cx="915203" cy="3240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4416907" y="-16301"/>
            <a:ext cx="524915" cy="3240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255979" y="4767889"/>
            <a:ext cx="830250" cy="3240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1772072" y="5318064"/>
            <a:ext cx="421835" cy="48919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5438098" y="698580"/>
            <a:ext cx="830328" cy="3240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0609211" y="448317"/>
            <a:ext cx="317185" cy="3240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116929" y="413022"/>
            <a:ext cx="443040" cy="56675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606400" y="791118"/>
            <a:ext cx="448844" cy="44458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0856472" y="4384695"/>
            <a:ext cx="334565" cy="3240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76" y="1355379"/>
            <a:ext cx="771255" cy="3240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 b="34650"/>
          <a:stretch/>
        </p:blipFill>
        <p:spPr>
          <a:xfrm>
            <a:off x="1461382" y="1355379"/>
            <a:ext cx="1764590" cy="3240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6" y="1579524"/>
            <a:ext cx="754606" cy="3240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584956" y="1123570"/>
            <a:ext cx="566977" cy="41456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9940802" y="1355379"/>
            <a:ext cx="644824" cy="3240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4686978" y="1355379"/>
            <a:ext cx="609314" cy="3240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8308141" y="1355379"/>
            <a:ext cx="597958" cy="3240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5508304" y="1355379"/>
            <a:ext cx="658501" cy="3240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6378817" y="1355379"/>
            <a:ext cx="1179576" cy="3240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7770405" y="1355379"/>
            <a:ext cx="325724" cy="3240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537483" y="1355379"/>
            <a:ext cx="656424" cy="3240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0797638" y="1274922"/>
            <a:ext cx="527829" cy="404457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118111" y="1355379"/>
            <a:ext cx="610679" cy="3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584956" y="2310304"/>
            <a:ext cx="414990" cy="33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3840438" y="5478645"/>
            <a:ext cx="451889" cy="451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1421251" y="1610402"/>
            <a:ext cx="734974" cy="3798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315847" y="5077269"/>
            <a:ext cx="652758" cy="2719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29401" y="6456691"/>
            <a:ext cx="497294" cy="3514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3255588" y="1380035"/>
            <a:ext cx="608574" cy="3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ChangeAspect="1"/>
          </p:cNvSpPr>
          <p:nvPr/>
        </p:nvSpPr>
        <p:spPr>
          <a:xfrm>
            <a:off x="256851" y="406400"/>
            <a:ext cx="2880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Abbro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(Association of Bulgarian Broadcasters)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ACT (Association of Commercial television in Europe)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Adagp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(Société des Auteurs dans les Arts graphiques et plastiques)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AEC (Association Européenne des Conservatoires)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AIM (Association of Independent Music)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AIPA (Collecting Society of Authors, Performers and Film Producers of Audiovisual Works of Slovenia)   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Akka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Laa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Latvijas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Autoru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apvienība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AKM (Austrian Performing Rights Society for composers, lyricists and music publishers)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AMEI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Associao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Musicos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Artistas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Editoras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Independentes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ANICA (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Associazione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Nazionale Industrie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Cinematografiche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Audiovisive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Multimediali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ARCA (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Asociatia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Romana de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Comunicatii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Audiovizuale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Artisjus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(Hungarian association of music composers, songwriters, authors, writers, poets and music publishers)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Audiocoop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(Independent Labels Meeting)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Austro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mechana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Verwertungsgesellschaften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der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Komponisten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Musiktextautoren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und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Musikverleger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Österreich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Belgium Music Publishers Association     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BIMA (Belgian Independent Music Association)                                                 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Bonnier Broadcasting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Buma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Stemra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(Dutch collecting society for composers and music publishers)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Canadian Music Publishers Association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Canal+           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CEDC (European Coalitions for Cultural Diversity)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CEPI (European Coordination of Independent Producers)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CEPIC (Centre of the Picture Industry)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CIAGP (International Council of Creators of Graphic, Plastic and Photographic Arts)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CIAM (International Council Of Music Authors)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CISAC (International Confederation of Societies of Authors and Composers)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Chambre Syndicale des Editeurs de Musique de France       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Confindustria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Radio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Televisioni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CW! (Creativity Works!)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DACIN SARA (Copyright in Cinematography and Audiovisual Society of Romanian Authors for Audiovisual Works)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DAMA (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Derechos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Medios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Audiovisuales</a:t>
            </a:r>
            <a:r>
              <a:rPr lang="fr-BE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>
          <a:xfrm>
            <a:off x="3219992" y="406400"/>
            <a:ext cx="288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Directors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UK (professional association of UK screen directors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Discovery                                         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DUP (Danish Independent Record Association)   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EAU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(Estonian author's society/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Eesti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Autorite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Ühing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      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ECSA (European Composer and Songwriter Alliance)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EIBF (European and International Booksellers Federation)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ELIA (European League of Institutes of the Arts)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EMC (European Music Council)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EMEE (European Music Exporters Exchange)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EMMA (European Magazine Media Association)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ENPA (European Newspaper Publishers' Association)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EPC (European Producers Club)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EPC (European Publishers Council)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ETC (European Theatre Convention)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Eurocinema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(Association de Producteurs de Cinéma et de Télévision)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Europavox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European Leagues                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EVA (European Visual Artists)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FAC (Featured Artists Coalition)                      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FAMA (Film and Music Austria)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Fedicine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Federación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Distribuidores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Cinematográficos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FEP (Federation of European Publishers)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FIAD (International Federation of Film Distributors' Associations)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FIAPF (International Federation of Film Producers Associations)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FONO (Association for Norwegian Record Companies)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GAM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(Guild of Artists of Music)  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GAU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Algemene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Uitgevers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GEMA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Gesellschaft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für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musikalische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Aufführungs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und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mechanische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Vervielfältigungsrechte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 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Gesac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(European Grouping of Societies of Authors and Composers)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HDS ZAMP (Croatian Composers' Society - Collective Management Society)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HUNGART (Collecting Society of Hungarian Creative Artists)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IAO (International Artist Organisation)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ICMP (International Confederation of Music Publishers)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IFPI (International Federation of the Phonographic Industry)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IFRRO (International Federation of Reproduction Rights Organisations)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IFTA (Independent Film and Television Alliance)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IMPALA (Independent Music Companies Association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3" name="Rectangle 162"/>
          <p:cNvSpPr>
            <a:spLocks noChangeAspect="1"/>
          </p:cNvSpPr>
          <p:nvPr/>
        </p:nvSpPr>
        <p:spPr>
          <a:xfrm>
            <a:off x="6183133" y="406400"/>
            <a:ext cx="30457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IMPF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(Independent Music Publishers International Forum)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INDIECO (Finnish indie labels and producers association)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INDIESUISSE (Association of Swiss Independent Music Labels and Producers)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Initiative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Urheberrecht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IPA (International Publishers Association)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IMRO (Irish Music Rights Organisation)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IVF (International Video Federation - Publishers of Audiovisual Content on Digital Media and Online)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KEA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KODA (Collecting society for songwriters, composers and music publishers of Denmark)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LATGA (Lithuanian Copyright Society)  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Librius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(Rights management for the Flemish book industry)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Mediapro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Mediaset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España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MPA (Motion Picture Association)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Musikförläggarna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(The Swedish Music Publishers Association)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National Music Publishers Association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News Media Europe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Norwaco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(Union for rights holders in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audiovisual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works in Norway)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OSA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Ochranný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svaz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autorský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pro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práva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dílům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hudebním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OTM (On The Move)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PMI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Produttori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Musicali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Indipendenti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Polish Music Publishers Association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PPA (Professional Publishers Association)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Princípia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Editora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PRS for Music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Pyramide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Europe (Photographers associations in Europe)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Res Artis (Worldwide Network of Artist Residencies)                          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SAA (Society of Audiovisual Authors)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SABAM (Société d'Auteurs Belge –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Belgische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Auteurs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Maatschappij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       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SACD (Société des Auteurs et Compositeurs Dramatiques)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Sacem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(Société des Auteurs, Compositeurs et Editeurs de Musique)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Sacem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Luxembourg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Scam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(Société civile des auteurs multimédia)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SDRM (Société pour l'administration du droit de reproduction mécanique des auteurs, compositeurs et éditeurs)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Sgae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Sociedad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General de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Autores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y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Editores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SIAE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Società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Italiana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degli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ed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Editori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Sky  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Sne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(Syndicat national de l’édition)                                          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SOM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Svenska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Oberoende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Musikproducenter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           </a:t>
            </a:r>
          </a:p>
        </p:txBody>
      </p:sp>
      <p:sp>
        <p:nvSpPr>
          <p:cNvPr id="164" name="Rectangle 163"/>
          <p:cNvSpPr>
            <a:spLocks noChangeAspect="1"/>
          </p:cNvSpPr>
          <p:nvPr/>
        </p:nvSpPr>
        <p:spPr>
          <a:xfrm>
            <a:off x="9312000" y="406400"/>
            <a:ext cx="288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Sony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Music   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SOZA (Slovak Performing Rights Society)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SPA (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Sociedade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Portuguesa de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Autores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SPIO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Spitzenorganisation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der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Filmwirtschaft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(Association of the German Film Industry))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SPQN (Syndicat de la Presse Quotidienne Nationale)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STEF 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STIM (Swedish Performing Rights Society)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STM               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STOMP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Stichting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onafhankelijke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muziek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producenten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Stowarzyszenie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Kreatywna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Polska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(Creative Poland Association)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Stowarzyszenie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Sygnał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(Audiovisual Association for the protection of Intellectual Property Rights)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Suisa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(Collecting society for Swiss songwriters)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Teosto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(Finnish Composers' Copyright Society)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TF1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TONO (Norwegian collection society/performing rights organization)             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TVN 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 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UFI (Union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Fonogragrafica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Independiente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                                          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UNIC (International Union of Cinemas)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Universal Music Group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UPFI (Union des Producteurs Phonographiques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Francais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Independants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)   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Uitgeverij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800" dirty="0" err="1">
                <a:latin typeface="Calibri" panose="020F0502020204030204" pitchFamily="34" charset="0"/>
                <a:ea typeface="Calibri" panose="020F0502020204030204" pitchFamily="34" charset="0"/>
              </a:rPr>
              <a:t>Vrijdag</a:t>
            </a: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 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VAP (Anti-piracy group for film and video in Austria)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VAUNET (Association of Commercial Broadcasters and Audiovisual Services in Germany)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VdFS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Verwertungsgesellschaft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der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Filmschaffenden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Vivendi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VÖP (Association of Commercial Broadcasters in Austria)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VTMOE (Austrian Association of Independent Music)                  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VUT (German Association of Independent Music Companies)                      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Warner Music Group  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W&amp;DW (Writers &amp; Directors Worldwide)                                 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Yourope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(European Festival Association)</a:t>
            </a:r>
          </a:p>
          <a:p>
            <a:pPr marL="177800" lvl="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</a:rPr>
              <a:t>ZAiKS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</a:rPr>
              <a:t> (Polish Society of Authors and Composers)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685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UPHOLD THE MANDATE ON COPYRIGHT IN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PLENARY: ON JULY 5 VOTE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SUPPORT CREATION IN EUROPE </a:t>
            </a:r>
            <a:endParaRPr lang="en-GB" sz="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Signatories as of July 1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22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54</Words>
  <Application>Microsoft Office PowerPoint</Application>
  <PresentationFormat>Widescreen</PresentationFormat>
  <Paragraphs>155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Grégoire Polad</dc:creator>
  <cp:lastModifiedBy>Grégoire Polad</cp:lastModifiedBy>
  <cp:revision>84</cp:revision>
  <cp:lastPrinted>2018-07-02T10:48:18Z</cp:lastPrinted>
  <dcterms:created xsi:type="dcterms:W3CDTF">2018-06-26T10:14:50Z</dcterms:created>
  <dcterms:modified xsi:type="dcterms:W3CDTF">2018-07-02T10:49:12Z</dcterms:modified>
</cp:coreProperties>
</file>